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5" r:id="rId1"/>
  </p:sldMasterIdLst>
  <p:notesMasterIdLst>
    <p:notesMasterId r:id="rId11"/>
  </p:notesMasterIdLst>
  <p:handoutMasterIdLst>
    <p:handoutMasterId r:id="rId12"/>
  </p:handoutMasterIdLst>
  <p:sldIdLst>
    <p:sldId id="1308" r:id="rId2"/>
    <p:sldId id="1313" r:id="rId3"/>
    <p:sldId id="1325" r:id="rId4"/>
    <p:sldId id="1314" r:id="rId5"/>
    <p:sldId id="1317" r:id="rId6"/>
    <p:sldId id="1326" r:id="rId7"/>
    <p:sldId id="1323" r:id="rId8"/>
    <p:sldId id="1320" r:id="rId9"/>
    <p:sldId id="1322" r:id="rId10"/>
  </p:sldIdLst>
  <p:sldSz cx="9144000" cy="6858000" type="screen4x3"/>
  <p:notesSz cx="7099300" cy="10234613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5pPr>
    <a:lvl6pPr marL="2286000" algn="l" defTabSz="457200" rtl="0" eaLnBrk="1" latinLnBrk="0" hangingPunct="1"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6pPr>
    <a:lvl7pPr marL="2743200" algn="l" defTabSz="457200" rtl="0" eaLnBrk="1" latinLnBrk="0" hangingPunct="1"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7pPr>
    <a:lvl8pPr marL="3200400" algn="l" defTabSz="457200" rtl="0" eaLnBrk="1" latinLnBrk="0" hangingPunct="1"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8pPr>
    <a:lvl9pPr marL="3657600" algn="l" defTabSz="457200" rtl="0" eaLnBrk="1" latinLnBrk="0" hangingPunct="1"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ialiang" initials="xl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99FF99"/>
    <a:srgbClr val="66FFFF"/>
    <a:srgbClr val="208AD4"/>
    <a:srgbClr val="6FC705"/>
    <a:srgbClr val="ED005E"/>
    <a:srgbClr val="0D70CF"/>
    <a:srgbClr val="FFFFCC"/>
    <a:srgbClr val="71C505"/>
    <a:srgbClr val="0D6C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24" autoAdjust="0"/>
    <p:restoredTop sz="94151" autoAdjust="0"/>
  </p:normalViewPr>
  <p:slideViewPr>
    <p:cSldViewPr snapToGrid="0" snapToObjects="1">
      <p:cViewPr varScale="1">
        <p:scale>
          <a:sx n="63" d="100"/>
          <a:sy n="63" d="100"/>
        </p:scale>
        <p:origin x="130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6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7F937A-4FCD-44E5-B46F-764CC4E5AA36}" type="datetime1">
              <a:rPr lang="zh-CN" altLang="en-US" smtClean="0"/>
              <a:t>2016/8/30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94FCA-25C9-4C4C-9CE1-066A95ABB8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3820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2A21E8FF-728D-4F4D-9286-5C0719978CCE}" type="datetime1">
              <a:rPr lang="zh-CN" altLang="en-US" smtClean="0"/>
              <a:t>2016/8/30</a:t>
            </a:fld>
            <a:endParaRPr lang="zh-CN" altLang="en-US" sz="1300" dirty="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9048" tIns="49524" rIns="99048" bIns="49524" anchor="ctr"/>
          <a:lstStyle/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单击此处编辑母版文本样式</a:t>
            </a:r>
            <a:endParaRPr lang="en-US" altLang="zh-CN" sz="1300" dirty="0"/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第二级</a:t>
            </a:r>
            <a:endParaRPr lang="en-US" altLang="zh-CN" sz="1300" dirty="0"/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第三级</a:t>
            </a:r>
            <a:endParaRPr lang="en-US" altLang="zh-CN" sz="1300" dirty="0"/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第四级</a:t>
            </a:r>
            <a:endParaRPr lang="en-US" altLang="zh-CN" sz="1300" dirty="0"/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54CDD25C-3780-DB4F-9E12-9B4E3E673A19}" type="slidenum">
              <a:rPr lang="zh-CN" altLang="en-US"/>
              <a:pPr/>
              <a:t>‹#›</a:t>
            </a:fld>
            <a:endParaRPr lang="zh-CN" altLang="en-US" sz="1300" dirty="0"/>
          </a:p>
        </p:txBody>
      </p:sp>
    </p:spTree>
    <p:extLst>
      <p:ext uri="{BB962C8B-B14F-4D97-AF65-F5344CB8AC3E}">
        <p14:creationId xmlns:p14="http://schemas.microsoft.com/office/powerpoint/2010/main" val="381780294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1pPr>
    <a:lvl2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2pPr>
    <a:lvl3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3pPr>
    <a:lvl4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4pPr>
    <a:lvl5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CDD25C-3780-DB4F-9E12-9B4E3E673A19}" type="slidenum">
              <a:rPr lang="zh-CN" altLang="en-US" smtClean="0"/>
              <a:pPr/>
              <a:t>3</a:t>
            </a:fld>
            <a:endParaRPr lang="zh-CN" altLang="en-US" sz="1300" dirty="0"/>
          </a:p>
        </p:txBody>
      </p:sp>
    </p:spTree>
    <p:extLst>
      <p:ext uri="{BB962C8B-B14F-4D97-AF65-F5344CB8AC3E}">
        <p14:creationId xmlns:p14="http://schemas.microsoft.com/office/powerpoint/2010/main" val="3364517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CDD25C-3780-DB4F-9E12-9B4E3E673A19}" type="slidenum">
              <a:rPr lang="zh-CN" altLang="en-US" smtClean="0"/>
              <a:pPr/>
              <a:t>4</a:t>
            </a:fld>
            <a:endParaRPr lang="zh-CN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1314979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CDD25C-3780-DB4F-9E12-9B4E3E673A19}" type="slidenum">
              <a:rPr lang="zh-CN" altLang="en-US" smtClean="0"/>
              <a:pPr/>
              <a:t>5</a:t>
            </a:fld>
            <a:endParaRPr lang="zh-CN" altLang="en-US" sz="1300" dirty="0"/>
          </a:p>
        </p:txBody>
      </p:sp>
    </p:spTree>
    <p:extLst>
      <p:ext uri="{BB962C8B-B14F-4D97-AF65-F5344CB8AC3E}">
        <p14:creationId xmlns:p14="http://schemas.microsoft.com/office/powerpoint/2010/main" val="39816564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CDD25C-3780-DB4F-9E12-9B4E3E673A19}" type="slidenum">
              <a:rPr lang="zh-CN" altLang="en-US" smtClean="0"/>
              <a:pPr/>
              <a:t>7</a:t>
            </a:fld>
            <a:endParaRPr lang="zh-CN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026913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E456D-F814-4A47-92FF-F79FA0B5291C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8/30/2016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51A61-EFE6-4F55-A064-EF071CD16AD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405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0E7AF-4F73-442D-8A75-0AA53E8ED1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8/30/2016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E8A95-6521-4ABC-A9F4-C0019685219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53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00E4F-D524-4C60-8767-273385B79B5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8/30/2016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5A632-B56A-4BE9-80FF-58597B1FDD7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463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F52AF-696E-4350-A60F-2819809CF1B4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8/30/2016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05A3E-7945-4763-991A-9E126D7C210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142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21664-5BD0-4254-BF6E-1B3B2A65139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8/30/2016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92F30-7C1E-4A05-A6ED-B8ADCB42D0A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459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Microsoft YaHei" pitchFamily="34" charset="-122"/>
                <a:cs typeface="+mn-cs"/>
              </a:defRPr>
            </a:lvl1pPr>
          </a:lstStyle>
          <a:p>
            <a:pPr defTabSz="914400">
              <a:buFontTx/>
              <a:buNone/>
              <a:defRPr/>
            </a:pPr>
            <a:fld id="{981BBF76-1C7D-4B20-92A3-8802DBE404AB}" type="datetime1">
              <a:rPr kumimoji="0" lang="en-US" altLang="zh-CN" smtClean="0">
                <a:solidFill>
                  <a:prstClr val="black">
                    <a:tint val="75000"/>
                  </a:prstClr>
                </a:solidFill>
              </a:rPr>
              <a:t>8/30/2016</a:t>
            </a:fld>
            <a:endParaRPr kumimoji="0"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Microsoft YaHei" pitchFamily="34" charset="-122"/>
                <a:cs typeface="+mn-cs"/>
              </a:defRPr>
            </a:lvl1pPr>
          </a:lstStyle>
          <a:p>
            <a:pPr defTabSz="914400">
              <a:buFontTx/>
              <a:buNone/>
              <a:defRPr/>
            </a:pPr>
            <a:endParaRPr kumimoji="0"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Microsoft YaHei" pitchFamily="34" charset="-122"/>
                <a:cs typeface="+mn-cs"/>
              </a:defRPr>
            </a:lvl1pPr>
          </a:lstStyle>
          <a:p>
            <a:pPr defTabSz="914400">
              <a:buFontTx/>
              <a:buNone/>
              <a:defRPr/>
            </a:pPr>
            <a:fld id="{7DADEAC6-19A0-4197-A464-898191FA45BF}" type="slidenum">
              <a:rPr kumimoji="0" lang="en-US">
                <a:solidFill>
                  <a:prstClr val="black">
                    <a:tint val="75000"/>
                  </a:prstClr>
                </a:solidFill>
              </a:rPr>
              <a:pPr defTabSz="914400">
                <a:buFontTx/>
                <a:buNone/>
                <a:defRPr/>
              </a:pPr>
              <a:t>‹#›</a:t>
            </a:fld>
            <a:endParaRPr kumimoji="0"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407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701" r:id="rId4"/>
    <p:sldLayoutId id="2147483702" r:id="rId5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Microsoft YaHei" pitchFamily="34" charset="-122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 txBox="1">
            <a:spLocks/>
          </p:cNvSpPr>
          <p:nvPr/>
        </p:nvSpPr>
        <p:spPr>
          <a:xfrm>
            <a:off x="1213136" y="1849274"/>
            <a:ext cx="6708450" cy="977382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286000" algn="l" defTabSz="4572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743200" algn="l" defTabSz="4572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200400" algn="l" defTabSz="4572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657600" algn="l" defTabSz="4572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/>
            <a:r>
              <a:rPr lang="en-US" altLang="zh-CN" sz="2800" dirty="0" err="1" smtClean="0"/>
              <a:t>NextGen</a:t>
            </a:r>
            <a:r>
              <a:rPr lang="en-US" altLang="zh-CN" sz="2800" dirty="0" smtClean="0"/>
              <a:t> System Migration Scenario and Roaming</a:t>
            </a:r>
          </a:p>
          <a:p>
            <a:pPr algn="ctr"/>
            <a:endParaRPr lang="en-US" altLang="zh-CN" sz="2800" dirty="0"/>
          </a:p>
          <a:p>
            <a:pPr algn="ctr"/>
            <a:r>
              <a:rPr lang="en-US" altLang="zh-CN" sz="2800" dirty="0" smtClean="0"/>
              <a:t>China Mobile, </a:t>
            </a:r>
            <a:r>
              <a:rPr lang="de-DE" altLang="zh-CN" sz="2800" dirty="0"/>
              <a:t>Deutsche </a:t>
            </a:r>
            <a:r>
              <a:rPr lang="de-DE" altLang="zh-CN" sz="2800" dirty="0" smtClean="0"/>
              <a:t>Telekom, AT&amp;T</a:t>
            </a:r>
            <a:endParaRPr lang="en-US" altLang="zh-CN" sz="2800" dirty="0"/>
          </a:p>
          <a:p>
            <a:pPr algn="ctr"/>
            <a:endParaRPr lang="en-US" altLang="zh-CN" sz="2800" dirty="0" smtClean="0"/>
          </a:p>
          <a:p>
            <a:pPr algn="ctr"/>
            <a:endParaRPr lang="en-US" altLang="zh-CN" sz="2000" dirty="0" smtClean="0"/>
          </a:p>
          <a:p>
            <a:pPr algn="ctr"/>
            <a:r>
              <a:rPr lang="en-US" altLang="zh-CN" sz="2000" dirty="0" smtClean="0"/>
              <a:t>2016-8</a:t>
            </a:r>
            <a:endParaRPr lang="zh-CN" altLang="en-US" sz="2000" dirty="0"/>
          </a:p>
        </p:txBody>
      </p:sp>
      <p:sp>
        <p:nvSpPr>
          <p:cNvPr id="2" name="矩形 1"/>
          <p:cNvSpPr/>
          <p:nvPr/>
        </p:nvSpPr>
        <p:spPr>
          <a:xfrm>
            <a:off x="233265" y="297055"/>
            <a:ext cx="872412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  <a:tabLst>
                <a:tab pos="6120130" algn="r"/>
              </a:tabLst>
            </a:pPr>
            <a:r>
              <a:rPr lang="en-GB" altLang="zh-CN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SA WG2 Meeting #116bis	</a:t>
            </a:r>
            <a:r>
              <a:rPr lang="en-GB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		</a:t>
            </a:r>
            <a:r>
              <a:rPr lang="en-GB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S2-165112 </a:t>
            </a:r>
          </a:p>
          <a:p>
            <a:pPr hangingPunct="0">
              <a:spcAft>
                <a:spcPts val="900"/>
              </a:spcAft>
              <a:tabLst>
                <a:tab pos="6120130" algn="r"/>
              </a:tabLst>
            </a:pPr>
            <a:r>
              <a:rPr lang="de-DE" altLang="zh-CN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29 August – 02 September 2016, Sanya, China </a:t>
            </a:r>
            <a:r>
              <a:rPr lang="de-DE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      </a:t>
            </a:r>
            <a:r>
              <a:rPr lang="de-DE" altLang="zh-CN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Revision of S2-164658</a:t>
            </a:r>
            <a:endParaRPr lang="de-DE" altLang="zh-CN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hangingPunct="0">
              <a:spcAft>
                <a:spcPts val="900"/>
              </a:spcAft>
              <a:tabLst>
                <a:tab pos="6120130" algn="r"/>
              </a:tabLst>
            </a:pPr>
            <a:endParaRPr lang="zh-CN" altLang="zh-CN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9194" y="5561164"/>
            <a:ext cx="73665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GB" altLang="zh-CN" sz="1600" i="1" u="sng" dirty="0" smtClean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NOTE: this contribution generated </a:t>
            </a:r>
            <a:r>
              <a:rPr lang="en-GB" altLang="zh-CN" sz="1600" i="1" u="sng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based on </a:t>
            </a:r>
            <a:r>
              <a:rPr lang="en-GB" altLang="zh-CN" sz="1600" i="1" u="sng" dirty="0" smtClean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S2-164017, the SA2 email discussion, and offline discussion among some operators. </a:t>
            </a:r>
          </a:p>
        </p:txBody>
      </p:sp>
    </p:spTree>
    <p:extLst>
      <p:ext uri="{BB962C8B-B14F-4D97-AF65-F5344CB8AC3E}">
        <p14:creationId xmlns:p14="http://schemas.microsoft.com/office/powerpoint/2010/main" val="361627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1. Migration and Roaming </a:t>
            </a:r>
            <a:r>
              <a:rPr lang="en-US" altLang="zh-CN" sz="3600" dirty="0"/>
              <a:t>Principles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442960" cy="4525963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deployment of </a:t>
            </a:r>
            <a:r>
              <a:rPr lang="en-US" altLang="zh-CN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NextGen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System without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interworking between EPC and NG-Core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the long time final goal after migration (under the assumption the EPC may still last for a long time to provide legacy or roaming UE support).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NextGen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System’s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requirements therefore should not be compromised to improve interworking between EPC and NG-Core or to fit a specific migration path</a:t>
            </a:r>
            <a:endParaRPr lang="en-US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Any interworking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functionality between EPC and NG-Core shall be developed in a manner that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Minimizes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impacts to EPC as well as to the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NextGen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core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Does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create any permanent dependencies for NG-Core on interworking to EPC even after the migration is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completed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avoid market fragmentation, UE forward compatibility shall be achieved</a:t>
            </a:r>
            <a:endParaRPr lang="zh-CN" alt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90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solidFill>
                  <a:prstClr val="black"/>
                </a:solidFill>
              </a:rPr>
              <a:t>2. Assumptions on UE Capability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1432561"/>
            <a:ext cx="8686800" cy="4525963"/>
          </a:xfrm>
        </p:spPr>
        <p:txBody>
          <a:bodyPr/>
          <a:lstStyle/>
          <a:p>
            <a:r>
              <a:rPr lang="en-US" altLang="zh-CN" sz="2000" dirty="0"/>
              <a:t>Assumption C0: A UE that supports any NG RAN also has LTE/EPC capability</a:t>
            </a:r>
          </a:p>
          <a:p>
            <a:r>
              <a:rPr lang="en-US" altLang="zh-CN" sz="2000" dirty="0"/>
              <a:t>Assumption C1: the NG CP stack can only be used by one RAT at any instance (either NR or </a:t>
            </a:r>
            <a:r>
              <a:rPr lang="en-US" altLang="zh-CN" sz="2000" dirty="0" err="1"/>
              <a:t>eLTE</a:t>
            </a:r>
            <a:r>
              <a:rPr lang="en-US" altLang="zh-CN" sz="2000" dirty="0"/>
              <a:t>) and cannot be used by both RATs at the same time.</a:t>
            </a:r>
          </a:p>
          <a:p>
            <a:r>
              <a:rPr lang="en-US" altLang="zh-CN" sz="2000" dirty="0"/>
              <a:t>Assumption </a:t>
            </a:r>
            <a:r>
              <a:rPr lang="en-US" altLang="zh-CN" sz="2000" dirty="0" smtClean="0"/>
              <a:t>C2</a:t>
            </a:r>
            <a:r>
              <a:rPr lang="en-US" altLang="zh-CN" sz="2000" dirty="0"/>
              <a:t>: </a:t>
            </a:r>
            <a:r>
              <a:rPr lang="en-US" altLang="zh-CN" sz="2000" dirty="0" smtClean="0">
                <a:solidFill>
                  <a:srgbClr val="0000FF"/>
                </a:solidFill>
              </a:rPr>
              <a:t>a UE can use the </a:t>
            </a:r>
            <a:r>
              <a:rPr lang="en-US" altLang="zh-CN" sz="2000" dirty="0">
                <a:solidFill>
                  <a:srgbClr val="0000FF"/>
                </a:solidFill>
              </a:rPr>
              <a:t>NG CP stack </a:t>
            </a:r>
            <a:r>
              <a:rPr lang="en-US" altLang="zh-CN" sz="2000" dirty="0" smtClean="0">
                <a:solidFill>
                  <a:srgbClr val="0000FF"/>
                </a:solidFill>
              </a:rPr>
              <a:t>on either </a:t>
            </a:r>
            <a:r>
              <a:rPr lang="en-US" altLang="zh-CN" sz="2000" dirty="0">
                <a:solidFill>
                  <a:srgbClr val="0000FF"/>
                </a:solidFill>
              </a:rPr>
              <a:t>NR or </a:t>
            </a:r>
            <a:r>
              <a:rPr lang="en-US" altLang="zh-CN" sz="2000" dirty="0" err="1">
                <a:solidFill>
                  <a:srgbClr val="0000FF"/>
                </a:solidFill>
              </a:rPr>
              <a:t>eLTE</a:t>
            </a:r>
            <a:r>
              <a:rPr lang="en-US" altLang="zh-CN" sz="2000" dirty="0">
                <a:solidFill>
                  <a:srgbClr val="0000FF"/>
                </a:solidFill>
              </a:rPr>
              <a:t> </a:t>
            </a:r>
            <a:r>
              <a:rPr lang="en-US" altLang="zh-CN" sz="2000" dirty="0" smtClean="0">
                <a:solidFill>
                  <a:srgbClr val="0000FF"/>
                </a:solidFill>
              </a:rPr>
              <a:t>based </a:t>
            </a:r>
            <a:r>
              <a:rPr lang="en-US" altLang="zh-CN" sz="2000" dirty="0">
                <a:solidFill>
                  <a:srgbClr val="0000FF"/>
                </a:solidFill>
              </a:rPr>
              <a:t>on the network deployment</a:t>
            </a:r>
          </a:p>
          <a:p>
            <a:r>
              <a:rPr lang="en-US" altLang="zh-CN" sz="2000" dirty="0" smtClean="0"/>
              <a:t>Observations</a:t>
            </a:r>
            <a:r>
              <a:rPr lang="en-US" altLang="zh-CN" sz="2000" dirty="0"/>
              <a:t>: </a:t>
            </a:r>
          </a:p>
          <a:p>
            <a:pPr lvl="1"/>
            <a:r>
              <a:rPr lang="en-US" altLang="zh-CN" sz="1600" dirty="0">
                <a:solidFill>
                  <a:srgbClr val="0000FF"/>
                </a:solidFill>
              </a:rPr>
              <a:t>UE support option 4 implies supporting option 2, and UE support Option 7 implies 5. Moreover, </a:t>
            </a:r>
            <a:r>
              <a:rPr lang="en-US" altLang="zh-CN" sz="1600" dirty="0" smtClean="0">
                <a:solidFill>
                  <a:srgbClr val="0000FF"/>
                </a:solidFill>
              </a:rPr>
              <a:t>if the </a:t>
            </a:r>
            <a:r>
              <a:rPr lang="en-US" altLang="zh-CN" sz="1600" dirty="0">
                <a:solidFill>
                  <a:srgbClr val="0000FF"/>
                </a:solidFill>
              </a:rPr>
              <a:t>C2 is </a:t>
            </a:r>
            <a:r>
              <a:rPr lang="en-US" altLang="zh-CN" sz="1600" dirty="0" smtClean="0">
                <a:solidFill>
                  <a:srgbClr val="0000FF"/>
                </a:solidFill>
              </a:rPr>
              <a:t>true</a:t>
            </a:r>
            <a:r>
              <a:rPr lang="en-US" altLang="zh-CN" sz="1600" dirty="0">
                <a:solidFill>
                  <a:srgbClr val="0000FF"/>
                </a:solidFill>
              </a:rPr>
              <a:t>, the UE support Option 4 implies UE also support Option 7 and vice versa. </a:t>
            </a:r>
          </a:p>
          <a:p>
            <a:r>
              <a:rPr lang="en-US" altLang="zh-CN" sz="2000" dirty="0" smtClean="0"/>
              <a:t>Note: whether C1 or C2 is true needs to discuss with </a:t>
            </a:r>
            <a:r>
              <a:rPr lang="en-US" altLang="zh-CN" sz="2000" dirty="0"/>
              <a:t>RAN TSG.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73074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580" y="274638"/>
            <a:ext cx="8388220" cy="1143000"/>
          </a:xfrm>
        </p:spPr>
        <p:txBody>
          <a:bodyPr/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Interworking and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Migration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scenarios within an operator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5259" y="2747962"/>
            <a:ext cx="6932645" cy="871918"/>
          </a:xfrm>
        </p:spPr>
        <p:txBody>
          <a:bodyPr/>
          <a:lstStyle/>
          <a:p>
            <a:pPr marL="457200" indent="-457200" hangingPunct="0">
              <a:buFont typeface="+mj-lt"/>
              <a:buAutoNum type="arabicPeriod"/>
            </a:pP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LTE/EPC -&gt; Option </a:t>
            </a: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2/Option 4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LTE/EPC 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-&gt; </a:t>
            </a: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(Option 3) 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-&gt; Option 7 -&gt; Option 2/Option </a:t>
            </a: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 marL="457200" lvl="0" indent="-457200" hangingPunct="0">
              <a:buFont typeface="+mj-lt"/>
              <a:buAutoNum type="arabicPeriod"/>
            </a:pP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7200" y="1420576"/>
            <a:ext cx="8229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US" altLang="zh-CN" sz="2000" dirty="0" smtClean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Any </a:t>
            </a:r>
            <a:r>
              <a:rPr lang="en-US" altLang="zh-CN" sz="20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alternative combinations or sequence of deployment and/or transition flows involving options 3, 7, 2/4 would similarly need to be </a:t>
            </a:r>
            <a:r>
              <a:rPr lang="en-US" altLang="zh-CN" sz="2000" dirty="0" smtClean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supported. For example, two of the migration paths are illustrated as:</a:t>
            </a:r>
            <a:endParaRPr lang="zh-CN" alt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5258" y="3881654"/>
            <a:ext cx="80448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GB" altLang="zh-CN" dirty="0" smtClean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NOTE1: Option 7 and  Option 3 can coexist in the same PLMN at the same </a:t>
            </a:r>
            <a:r>
              <a:rPr lang="en-GB" altLang="zh-CN" dirty="0" smtClean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stage</a:t>
            </a:r>
            <a:endParaRPr lang="en-GB" altLang="zh-CN" dirty="0" smtClean="0"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8600" y="4824285"/>
            <a:ext cx="86868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Recommendation: 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Under Assumption C2, from SA2 perspective the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interworking scenario generated from the migration paths can possibly be simplified as: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LTE/EPC and NG System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04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GB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Interworking scenarios on roaming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740" y="1503791"/>
            <a:ext cx="8839200" cy="5046299"/>
          </a:xfrm>
        </p:spPr>
        <p:txBody>
          <a:bodyPr/>
          <a:lstStyle/>
          <a:p>
            <a:pPr lvl="0"/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Roaming </a:t>
            </a:r>
            <a:r>
              <a:rPr lang="en-GB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Scenarios should be considered in R14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2/ Option 4 &lt;-&gt; Option 7/5 </a:t>
            </a:r>
            <a:endParaRPr lang="en-US" altLang="zh-CN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/ Option 4 &lt;-&gt; Option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 / Option 4 &lt;-&gt;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LTE/EPC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LTE/EPC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&lt;-&gt; Option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7/5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3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&lt;-&gt; Option 7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/5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LTE/EPC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&lt;-&gt; Option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 marL="400050" lvl="1" indent="0">
              <a:buNone/>
            </a:pP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(1: means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VPLMN is Option 2/4, HPLMN is Option 7/5; or HPLMN is Option 2/4, VPLMN is Option 7/5)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Recommendation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Under Assumption C0, a </a:t>
            </a:r>
            <a:r>
              <a:rPr lang="en-GB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NextGen</a:t>
            </a: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UE will get at least LTE/EPC service where LTE/EPC exists.  On top of that, it will be able to use any NG RAN in the VPLMN that it supports and that the roaming agreement allows</a:t>
            </a: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/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Rather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 the roaming interface, it worth investigating whether the different Options of the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NextGen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system lead to impact and requirement in the roaming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Under Assumption C2, the </a:t>
            </a: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roaming scenarios </a:t>
            </a: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simplified </a:t>
            </a: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the following </a:t>
            </a: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cases:</a:t>
            </a:r>
            <a:endParaRPr lang="en-GB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14450" lvl="2" indent="-457200">
              <a:buFont typeface="+mj-lt"/>
              <a:buAutoNum type="alphaLcPeriod"/>
            </a:pPr>
            <a:r>
              <a:rPr lang="en-GB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EPC </a:t>
            </a:r>
            <a:r>
              <a:rPr lang="en-GB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VPLMN, NG Core in HPLMN</a:t>
            </a:r>
          </a:p>
          <a:p>
            <a:pPr marL="1314450" lvl="2" indent="-457200">
              <a:buFont typeface="+mj-lt"/>
              <a:buAutoNum type="alphaLcPeriod"/>
            </a:pPr>
            <a:r>
              <a:rPr lang="en-GB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 </a:t>
            </a:r>
            <a:r>
              <a:rPr lang="en-GB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Core in </a:t>
            </a:r>
            <a:r>
              <a:rPr lang="en-GB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VPLMN, EPC </a:t>
            </a:r>
            <a:r>
              <a:rPr lang="en-GB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HPLMN, </a:t>
            </a:r>
            <a:endParaRPr lang="en-GB" altLang="zh-CN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514350">
              <a:buFont typeface="+mj-lt"/>
              <a:buAutoNum type="arabicPeriod"/>
            </a:pPr>
            <a:endParaRPr lang="en-US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63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 </a:t>
            </a:r>
            <a:r>
              <a:rPr lang="en-GB" altLang="zh-CN" dirty="0" smtClean="0"/>
              <a:t>Forward Compatibility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Forward </a:t>
            </a:r>
            <a:r>
              <a:rPr lang="en-US" altLang="zh-CN" sz="2000" dirty="0"/>
              <a:t>compatibility requirement is based on operators deploying either Option 3 and/or Option 7. Option 7 </a:t>
            </a:r>
            <a:r>
              <a:rPr lang="en-US" altLang="zh-CN" sz="2000" dirty="0" smtClean="0">
                <a:solidFill>
                  <a:srgbClr val="0000FF"/>
                </a:solidFill>
              </a:rPr>
              <a:t>deployment</a:t>
            </a:r>
            <a:r>
              <a:rPr lang="en-US" altLang="zh-CN" sz="2000" dirty="0" smtClean="0"/>
              <a:t> should </a:t>
            </a:r>
            <a:r>
              <a:rPr lang="en-US" altLang="zh-CN" sz="2000" dirty="0"/>
              <a:t>be backwards compatible to Option 3. This translates into two main requirements/goals: </a:t>
            </a:r>
            <a:endParaRPr lang="en-US" altLang="zh-CN" sz="2000" dirty="0" smtClean="0"/>
          </a:p>
          <a:p>
            <a:pPr lvl="1"/>
            <a:r>
              <a:rPr lang="en-US" altLang="zh-CN" sz="1800" dirty="0" smtClean="0"/>
              <a:t>(</a:t>
            </a:r>
            <a:r>
              <a:rPr lang="en-US" altLang="zh-CN" sz="1800" dirty="0"/>
              <a:t>a) UE supporting Option 7 should also support Option </a:t>
            </a:r>
            <a:r>
              <a:rPr lang="en-US" altLang="zh-CN" sz="1800" dirty="0" smtClean="0"/>
              <a:t>3</a:t>
            </a:r>
          </a:p>
          <a:p>
            <a:pPr lvl="1"/>
            <a:r>
              <a:rPr lang="en-US" altLang="zh-CN" sz="1800" dirty="0" smtClean="0"/>
              <a:t>(</a:t>
            </a:r>
            <a:r>
              <a:rPr lang="en-US" altLang="zh-CN" sz="1800" dirty="0"/>
              <a:t>b) Network supporting Option </a:t>
            </a:r>
            <a:r>
              <a:rPr lang="en-US" altLang="zh-CN" sz="1800" dirty="0" smtClean="0"/>
              <a:t>7</a:t>
            </a:r>
            <a:r>
              <a:rPr lang="en-US" altLang="zh-CN" sz="1800" dirty="0" smtClean="0">
                <a:solidFill>
                  <a:srgbClr val="FF0000"/>
                </a:solidFill>
              </a:rPr>
              <a:t> </a:t>
            </a:r>
            <a:r>
              <a:rPr lang="en-US" altLang="zh-CN" sz="1800" dirty="0" smtClean="0">
                <a:solidFill>
                  <a:srgbClr val="0000FF"/>
                </a:solidFill>
              </a:rPr>
              <a:t>through NG Core </a:t>
            </a:r>
            <a:r>
              <a:rPr lang="en-US" altLang="zh-CN" sz="1800" dirty="0"/>
              <a:t>should also provide Option </a:t>
            </a:r>
            <a:r>
              <a:rPr lang="en-US" altLang="zh-CN" sz="1800" dirty="0" smtClean="0"/>
              <a:t>3 service </a:t>
            </a:r>
            <a:r>
              <a:rPr lang="en-US" altLang="zh-CN" sz="1800" dirty="0" smtClean="0">
                <a:solidFill>
                  <a:srgbClr val="0000FF"/>
                </a:solidFill>
              </a:rPr>
              <a:t>through EPC </a:t>
            </a:r>
            <a:r>
              <a:rPr lang="en-US" altLang="zh-CN" sz="1800" dirty="0"/>
              <a:t>to UEs supporting Option 3.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59617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6. Proposed 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en-US" altLang="zh-CN" sz="2000" dirty="0" smtClean="0"/>
              <a:t>Discuss the UE capability assumption on P3 and determine whether a Draft LS to RAN is needed</a:t>
            </a:r>
          </a:p>
          <a:p>
            <a:pPr>
              <a:buFont typeface="+mj-lt"/>
              <a:buAutoNum type="arabicPeriod"/>
            </a:pPr>
            <a:r>
              <a:rPr lang="en-US" altLang="zh-CN" sz="2000" dirty="0" smtClean="0"/>
              <a:t>Capture Section 1-5 in the TR 23.799</a:t>
            </a:r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11598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927" y="250698"/>
            <a:ext cx="8229600" cy="1143000"/>
          </a:xfrm>
        </p:spPr>
        <p:txBody>
          <a:bodyPr/>
          <a:lstStyle/>
          <a:p>
            <a:r>
              <a:rPr lang="en-US" altLang="zh-CN" sz="2000" dirty="0" smtClean="0"/>
              <a:t>Annex 1: Type of connectivity for different UE types under different serving networks</a:t>
            </a:r>
            <a:endParaRPr lang="zh-CN" altLang="en-US" sz="20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137241"/>
              </p:ext>
            </p:extLst>
          </p:nvPr>
        </p:nvGraphicFramePr>
        <p:xfrm>
          <a:off x="512563" y="1794039"/>
          <a:ext cx="7968964" cy="3995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0905"/>
                <a:gridCol w="1085415"/>
                <a:gridCol w="961157"/>
                <a:gridCol w="1549230"/>
                <a:gridCol w="1474096"/>
                <a:gridCol w="1328161"/>
              </a:tblGrid>
              <a:tr h="311533">
                <a:tc>
                  <a:txBody>
                    <a:bodyPr/>
                    <a:lstStyle/>
                    <a:p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Serving Networks</a:t>
                      </a:r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2940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00B050"/>
                          </a:solidFill>
                        </a:rPr>
                        <a:t>UE Types</a:t>
                      </a:r>
                      <a:endParaRPr lang="zh-CN" altLang="en-US" sz="16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Legacy LTE</a:t>
                      </a:r>
                      <a:endParaRPr lang="zh-CN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208AD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Option 2/4</a:t>
                      </a:r>
                      <a:endParaRPr lang="zh-CN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208A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Option 3</a:t>
                      </a:r>
                      <a:endParaRPr lang="zh-CN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208AD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Option</a:t>
                      </a:r>
                      <a:r>
                        <a:rPr lang="en-US" altLang="zh-CN" sz="12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7</a:t>
                      </a:r>
                      <a:endParaRPr lang="zh-CN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208AD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Option 5</a:t>
                      </a:r>
                      <a:endParaRPr lang="zh-CN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208AD4"/>
                    </a:solidFill>
                  </a:tcPr>
                </a:tc>
              </a:tr>
              <a:tr h="37428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 smtClean="0">
                          <a:solidFill>
                            <a:schemeClr val="bg1"/>
                          </a:solidFill>
                        </a:rPr>
                        <a:t>Legacy</a:t>
                      </a:r>
                      <a:r>
                        <a:rPr lang="en-US" altLang="zh-CN" sz="1200" b="0" baseline="0" dirty="0" smtClean="0">
                          <a:solidFill>
                            <a:schemeClr val="bg1"/>
                          </a:solidFill>
                        </a:rPr>
                        <a:t> LTE UE</a:t>
                      </a:r>
                      <a:endParaRPr lang="zh-CN" altLang="en-US" sz="12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3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 smtClean="0">
                          <a:solidFill>
                            <a:schemeClr val="bg1"/>
                          </a:solidFill>
                        </a:rPr>
                        <a:t>Option 2/4 UE</a:t>
                      </a:r>
                      <a:endParaRPr lang="zh-CN" altLang="en-US" sz="12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 2/4 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721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 smtClean="0">
                          <a:solidFill>
                            <a:schemeClr val="bg1"/>
                          </a:solidFill>
                        </a:rPr>
                        <a:t>Option 3 UE</a:t>
                      </a:r>
                      <a:endParaRPr lang="zh-CN" altLang="en-US" sz="12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3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 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Connectivity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aseline="0" dirty="0" smtClean="0">
                          <a:solidFill>
                            <a:srgbClr val="0000FF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rgbClr val="FF0000"/>
                          </a:solidFill>
                        </a:rPr>
                        <a:t> 3 C</a:t>
                      </a:r>
                      <a:r>
                        <a:rPr lang="en-US" altLang="zh-CN" sz="1100" baseline="0" dirty="0" smtClean="0">
                          <a:solidFill>
                            <a:srgbClr val="0000FF"/>
                          </a:solidFill>
                        </a:rPr>
                        <a:t>onnectivity is required</a:t>
                      </a:r>
                      <a:endParaRPr lang="en-US" altLang="zh-CN" sz="11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1"/>
                          </a:solidFill>
                        </a:rPr>
                        <a:t>Option 7 UE</a:t>
                      </a:r>
                      <a:endParaRPr lang="zh-CN" altLang="en-US" sz="12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aseline="0" dirty="0" smtClean="0">
                          <a:solidFill>
                            <a:srgbClr val="0000FF"/>
                          </a:solidFill>
                        </a:rPr>
                        <a:t>Option 3 connectivity is required</a:t>
                      </a:r>
                      <a:endParaRPr lang="zh-CN" altLang="en-US" sz="11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7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5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9336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1"/>
                          </a:solidFill>
                        </a:rPr>
                        <a:t>Option 5 UE</a:t>
                      </a:r>
                      <a:endParaRPr lang="zh-CN" altLang="en-US" sz="12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5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5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9336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1"/>
                          </a:solidFill>
                        </a:rPr>
                        <a:t>Option 3+7 UE</a:t>
                      </a:r>
                      <a:endParaRPr lang="zh-CN" altLang="en-US" sz="12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3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7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5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9336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bg1"/>
                          </a:solidFill>
                        </a:rPr>
                        <a:t>Option 3+7/5+2/4 UE</a:t>
                      </a:r>
                      <a:endParaRPr lang="zh-CN" altLang="en-US" sz="12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LTE/EPC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 2/4 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3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7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</a:rPr>
                        <a:t> 5 Connectivity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405882" y="1393698"/>
            <a:ext cx="7921689" cy="369174"/>
          </a:xfrm>
        </p:spPr>
        <p:txBody>
          <a:bodyPr/>
          <a:lstStyle/>
          <a:p>
            <a:pPr marL="0" lvl="1" indent="0">
              <a:buNone/>
            </a:pPr>
            <a:r>
              <a:rPr lang="en-US" altLang="zh-CN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following table is obtained based on Assumption </a:t>
            </a:r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C1 (UE types indicate the HPLMN deployment).</a:t>
            </a:r>
            <a:endParaRPr lang="en-US" altLang="zh-CN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78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37260" y="122238"/>
            <a:ext cx="8229600" cy="734575"/>
          </a:xfrm>
        </p:spPr>
        <p:txBody>
          <a:bodyPr/>
          <a:lstStyle/>
          <a:p>
            <a:r>
              <a:rPr lang="en-US" altLang="zh-CN" sz="3600" dirty="0" smtClean="0"/>
              <a:t>Annex 2: Deployment Options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908906" y="2534550"/>
            <a:ext cx="9092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Aft>
                <a:spcPts val="1200"/>
              </a:spcAft>
            </a:pPr>
            <a:r>
              <a:rPr lang="en-GB" altLang="zh-CN" sz="14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Option 2</a:t>
            </a:r>
            <a:endParaRPr lang="zh-CN" altLang="zh-CN" sz="1400" b="1" dirty="0">
              <a:solidFill>
                <a:srgbClr val="0000FF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92005" y="2621638"/>
            <a:ext cx="21613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Aft>
                <a:spcPts val="1200"/>
              </a:spcAft>
            </a:pPr>
            <a:r>
              <a:rPr lang="en-GB" altLang="zh-CN" sz="14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Option 3 </a:t>
            </a:r>
            <a:endParaRPr lang="zh-CN" altLang="zh-CN" sz="1400" b="1" dirty="0">
              <a:solidFill>
                <a:srgbClr val="0000FF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68838" y="4371027"/>
            <a:ext cx="9092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Aft>
                <a:spcPts val="1200"/>
              </a:spcAft>
            </a:pPr>
            <a:r>
              <a:rPr lang="en-GB" altLang="zh-CN" sz="14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Option 5</a:t>
            </a:r>
            <a:endParaRPr lang="zh-CN" altLang="zh-CN" sz="1400" b="1" dirty="0">
              <a:solidFill>
                <a:srgbClr val="0000FF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32687" y="4334777"/>
            <a:ext cx="9589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Aft>
                <a:spcPts val="1200"/>
              </a:spcAft>
            </a:pPr>
            <a:r>
              <a:rPr lang="en-GB" altLang="zh-CN" sz="14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Option 7 </a:t>
            </a:r>
            <a:endParaRPr lang="zh-CN" altLang="zh-CN" sz="1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20083" y="6415088"/>
            <a:ext cx="9092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Aft>
                <a:spcPts val="1200"/>
              </a:spcAft>
            </a:pPr>
            <a:r>
              <a:rPr lang="en-GB" altLang="zh-CN" sz="14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Option 4</a:t>
            </a:r>
            <a:endParaRPr lang="zh-CN" altLang="zh-CN" sz="1400" b="1" dirty="0">
              <a:solidFill>
                <a:srgbClr val="0000FF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31" y="3222645"/>
            <a:ext cx="3140897" cy="8987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260" y="1148771"/>
            <a:ext cx="3000375" cy="12001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8915" y="1017944"/>
            <a:ext cx="4937945" cy="16341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1843" y="2996152"/>
            <a:ext cx="4597717" cy="135177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7495" y="4863835"/>
            <a:ext cx="4525203" cy="1551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32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nimated_pointer_and_light-up_tex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55375</TotalTime>
  <Pages>0</Pages>
  <Words>778</Words>
  <Characters>0</Characters>
  <Application>Microsoft Office PowerPoint</Application>
  <PresentationFormat>全屏显示(4:3)</PresentationFormat>
  <Lines>0</Lines>
  <Paragraphs>115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Malgun Gothic</vt:lpstr>
      <vt:lpstr>宋体</vt:lpstr>
      <vt:lpstr>Microsoft YaHei</vt:lpstr>
      <vt:lpstr>Arial</vt:lpstr>
      <vt:lpstr>Calibri</vt:lpstr>
      <vt:lpstr>Times New Roman</vt:lpstr>
      <vt:lpstr>Animated_pointer_and_light-up_text</vt:lpstr>
      <vt:lpstr>PowerPoint 演示文稿</vt:lpstr>
      <vt:lpstr>1. Migration and Roaming Principles</vt:lpstr>
      <vt:lpstr>2. Assumptions on UE Capability</vt:lpstr>
      <vt:lpstr>3. Interworking and Migration scenarios within an operator</vt:lpstr>
      <vt:lpstr>4. Interworking scenarios on roaming</vt:lpstr>
      <vt:lpstr>5. Forward Compatibility</vt:lpstr>
      <vt:lpstr>6. Proposed Way Forward</vt:lpstr>
      <vt:lpstr>Annex 1: Type of connectivity for different UE types under different serving networks</vt:lpstr>
      <vt:lpstr>Annex 2: Deployment Options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黄蕊 1</dc:creator>
  <cp:lastModifiedBy>CMCC</cp:lastModifiedBy>
  <cp:revision>1468</cp:revision>
  <dcterms:created xsi:type="dcterms:W3CDTF">2013-11-19T02:19:00Z</dcterms:created>
  <dcterms:modified xsi:type="dcterms:W3CDTF">2016-08-30T09:04:58Z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2052-9.1.0.4249</vt:lpwstr>
  </property>
</Properties>
</file>